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E6E11-58B9-429E-96D8-B59F8D8F2B9D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9D39B1-51BF-4D89-89AF-B79DFBD2D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710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D39B1-51BF-4D89-89AF-B79DFBD2D67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655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26518-2034-4F90-93F7-04961929535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B358E-BD59-45FE-9B62-12A62A65274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107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49B78-A6F8-431E-A092-3CF445E5E29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F7B8C-E271-4069-96CB-EFBA85D4EB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151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E1453-270A-4CC9-AF1E-00701B629C6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4E5AC-1736-4E07-A688-463628B71DD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428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A1AF9-1FFD-4933-BACF-EA20159DE06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6BFE7-AA0C-4E8C-A3CF-EBA6D5E7121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961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1E018-33CD-4698-9217-DA5BD7D4E2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2F449-8CF9-4879-A5A9-6D3CE7A5531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400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CCCC5-5972-4E34-BEEE-E1A91F5C86A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19843-C1E8-4FFC-A676-5B4CAE19DC9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692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73233-A766-48A1-8605-6B0ABE0A178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4FB93-C209-4472-B199-0BE8039119D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025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60994-4FCE-40EA-AE19-7A96082179B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F77BB-99E1-4D8C-BA01-3B0554CFB41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006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46BC1-388F-4746-A1FF-F8232310BEA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B21C3-DC7E-4EA9-A372-A6ECB3CA5EC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210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11605-A488-4828-B7C7-36AD1422367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18EB3-3E2D-4E57-B8AB-158D0643B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805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53E151-67AB-47D8-918E-4972F097CFE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096DA-CD30-4D52-BE87-30D49EC01B7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943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D2D57F0-EDC3-431E-AD74-ED93B43C25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BD0BB3B-3565-4353-8E3F-E7A18173992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5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sz="4000" dirty="0" smtClean="0">
                <a:solidFill>
                  <a:srgbClr val="0070C0"/>
                </a:solidFill>
              </a:rPr>
              <a:t>Me llamo ___________ </a:t>
            </a:r>
            <a:r>
              <a:rPr lang="en-US" sz="4000" dirty="0" err="1" smtClean="0">
                <a:solidFill>
                  <a:srgbClr val="0070C0"/>
                </a:solidFill>
              </a:rPr>
              <a:t>clase</a:t>
            </a:r>
            <a:r>
              <a:rPr lang="en-US" sz="4000" dirty="0" smtClean="0">
                <a:solidFill>
                  <a:srgbClr val="0070C0"/>
                </a:solidFill>
              </a:rPr>
              <a:t> </a:t>
            </a:r>
            <a:r>
              <a:rPr lang="en-US" sz="4000" dirty="0" smtClean="0">
                <a:solidFill>
                  <a:srgbClr val="0070C0"/>
                </a:solidFill>
              </a:rPr>
              <a:t>802</a:t>
            </a:r>
            <a:r>
              <a:rPr lang="en-US" sz="4000" dirty="0" smtClean="0">
                <a:solidFill>
                  <a:srgbClr val="0070C0"/>
                </a:solidFill>
              </a:rPr>
              <a:t/>
            </a:r>
            <a:br>
              <a:rPr lang="en-US" sz="4000" dirty="0" smtClean="0">
                <a:solidFill>
                  <a:srgbClr val="0070C0"/>
                </a:solidFill>
              </a:rPr>
            </a:br>
            <a:r>
              <a:rPr lang="en-US" sz="4000" dirty="0" smtClean="0">
                <a:solidFill>
                  <a:srgbClr val="0070C0"/>
                </a:solidFill>
              </a:rPr>
              <a:t>la fecha es el </a:t>
            </a:r>
            <a:r>
              <a:rPr lang="en-US" sz="4000" dirty="0" smtClean="0">
                <a:solidFill>
                  <a:srgbClr val="0070C0"/>
                </a:solidFill>
              </a:rPr>
              <a:t>26 </a:t>
            </a:r>
            <a:r>
              <a:rPr lang="en-US" sz="4000" dirty="0" smtClean="0">
                <a:solidFill>
                  <a:srgbClr val="0070C0"/>
                </a:solidFill>
              </a:rPr>
              <a:t>de </a:t>
            </a:r>
            <a:r>
              <a:rPr lang="en-US" sz="4000" dirty="0" err="1" smtClean="0">
                <a:solidFill>
                  <a:srgbClr val="0070C0"/>
                </a:solidFill>
              </a:rPr>
              <a:t>marzo</a:t>
            </a:r>
            <a:r>
              <a:rPr lang="en-US" sz="4000" dirty="0" smtClean="0">
                <a:solidFill>
                  <a:srgbClr val="0070C0"/>
                </a:solidFill>
              </a:rPr>
              <a:t> del 2018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8392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Proposito</a:t>
            </a:r>
            <a:r>
              <a:rPr lang="en-US" b="1" dirty="0" smtClean="0">
                <a:solidFill>
                  <a:srgbClr val="FF0000"/>
                </a:solidFill>
              </a:rPr>
              <a:t> # 63: </a:t>
            </a: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terminamos</a:t>
            </a:r>
            <a:r>
              <a:rPr lang="en-US" dirty="0" smtClean="0"/>
              <a:t> el </a:t>
            </a:r>
            <a:r>
              <a:rPr lang="en-US" dirty="0" err="1" smtClean="0"/>
              <a:t>repaso</a:t>
            </a:r>
            <a:r>
              <a:rPr lang="en-US" dirty="0" smtClean="0"/>
              <a:t> para el EXAMEN: CAPITULO 7 de MAÑANA?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rgbClr val="7030A0"/>
                </a:solidFill>
              </a:rPr>
              <a:t>L.O: to review for the unit exam.</a:t>
            </a:r>
          </a:p>
          <a:p>
            <a:pPr marL="0" indent="0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Actividad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Inicial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Conjuga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el </a:t>
            </a:r>
            <a:r>
              <a:rPr lang="en-US" dirty="0" err="1" smtClean="0"/>
              <a:t>preterito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1)</a:t>
            </a:r>
            <a:r>
              <a:rPr lang="en-US" dirty="0" err="1" smtClean="0"/>
              <a:t>Cargar</a:t>
            </a:r>
            <a:r>
              <a:rPr lang="en-US" dirty="0" smtClean="0"/>
              <a:t> (to charge)</a:t>
            </a:r>
          </a:p>
          <a:p>
            <a:pPr marL="0" indent="0">
              <a:buNone/>
            </a:pPr>
            <a:r>
              <a:rPr lang="en-US" dirty="0" smtClean="0"/>
              <a:t>2) </a:t>
            </a:r>
            <a:r>
              <a:rPr lang="en-US" dirty="0" err="1" smtClean="0"/>
              <a:t>Dibujar</a:t>
            </a:r>
            <a:r>
              <a:rPr lang="en-US" dirty="0" smtClean="0"/>
              <a:t> (to draw)</a:t>
            </a:r>
          </a:p>
          <a:p>
            <a:pPr marL="0" indent="0">
              <a:buNone/>
            </a:pPr>
            <a:r>
              <a:rPr lang="en-US" dirty="0" smtClean="0"/>
              <a:t>3) </a:t>
            </a:r>
            <a:r>
              <a:rPr lang="en-US" dirty="0" err="1" smtClean="0"/>
              <a:t>Organizar</a:t>
            </a:r>
            <a:r>
              <a:rPr lang="en-US" dirty="0" smtClean="0"/>
              <a:t> (to organize)</a:t>
            </a:r>
          </a:p>
          <a:p>
            <a:pPr marL="0" indent="0">
              <a:buNone/>
            </a:pPr>
            <a:r>
              <a:rPr lang="en-US" dirty="0" smtClean="0"/>
              <a:t>4) </a:t>
            </a:r>
            <a:r>
              <a:rPr lang="en-US" dirty="0" err="1" smtClean="0"/>
              <a:t>Ser</a:t>
            </a:r>
            <a:r>
              <a:rPr lang="en-US" dirty="0" smtClean="0"/>
              <a:t> (to be)</a:t>
            </a:r>
          </a:p>
          <a:p>
            <a:pPr marL="0" indent="0">
              <a:buNone/>
            </a:pPr>
            <a:r>
              <a:rPr lang="en-US" dirty="0" smtClean="0"/>
              <a:t>5) </a:t>
            </a:r>
            <a:r>
              <a:rPr lang="en-US" dirty="0" err="1" smtClean="0"/>
              <a:t>Pescar</a:t>
            </a:r>
            <a:r>
              <a:rPr lang="en-US" dirty="0" smtClean="0"/>
              <a:t> (to fish)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92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PRONOMBRES DE OBJETO DIRECTO</a:t>
            </a:r>
            <a:br>
              <a:rPr lang="en-US" altLang="en-US" smtClean="0">
                <a:solidFill>
                  <a:srgbClr val="FF0000"/>
                </a:solidFill>
              </a:rPr>
            </a:br>
            <a:r>
              <a:rPr lang="en-US" altLang="en-US" smtClean="0">
                <a:solidFill>
                  <a:srgbClr val="FF0000"/>
                </a:solidFill>
              </a:rPr>
              <a:t>P.O.D.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371600"/>
            <a:ext cx="86868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Roberto lee el </a:t>
            </a:r>
            <a:r>
              <a:rPr lang="en-US" sz="4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ensayo</a:t>
            </a:r>
            <a:r>
              <a:rPr 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en </a:t>
            </a:r>
            <a:r>
              <a:rPr lang="en-US" sz="4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voz</a:t>
            </a:r>
            <a:r>
              <a:rPr 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4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alta.</a:t>
            </a:r>
            <a:endParaRPr lang="en-US" sz="4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Find the </a:t>
            </a:r>
            <a:r>
              <a:rPr lang="en-US" dirty="0" smtClean="0">
                <a:solidFill>
                  <a:srgbClr val="FF0066"/>
                </a:solidFill>
              </a:rPr>
              <a:t>VERB</a:t>
            </a:r>
            <a:r>
              <a:rPr lang="en-US" dirty="0" smtClean="0"/>
              <a:t> in the sentence.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Ask the verb: What?/Whom? Takes the action to find the </a:t>
            </a:r>
            <a:r>
              <a:rPr lang="en-US" u="sng" dirty="0" smtClean="0">
                <a:solidFill>
                  <a:srgbClr val="009900"/>
                </a:solidFill>
              </a:rPr>
              <a:t>direct object</a:t>
            </a:r>
            <a:endParaRPr lang="en-US" dirty="0" smtClean="0">
              <a:solidFill>
                <a:srgbClr val="009900"/>
              </a:solidFill>
            </a:endParaRP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Decide the </a:t>
            </a:r>
            <a:r>
              <a:rPr lang="en-US" dirty="0" smtClean="0">
                <a:solidFill>
                  <a:srgbClr val="0000FF"/>
                </a:solidFill>
              </a:rPr>
              <a:t>number/gender</a:t>
            </a:r>
            <a:r>
              <a:rPr lang="en-US" dirty="0" smtClean="0"/>
              <a:t> of the </a:t>
            </a:r>
            <a:r>
              <a:rPr lang="en-US" u="sng" dirty="0" smtClean="0"/>
              <a:t>direct object</a:t>
            </a:r>
            <a:endParaRPr lang="en-US" dirty="0" smtClean="0"/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Replace with one of the </a:t>
            </a:r>
            <a:r>
              <a:rPr lang="en-US" dirty="0" smtClean="0">
                <a:solidFill>
                  <a:srgbClr val="7030A0"/>
                </a:solidFill>
              </a:rPr>
              <a:t>P.O.D</a:t>
            </a:r>
            <a:r>
              <a:rPr lang="en-US" dirty="0" smtClean="0"/>
              <a:t>.’s that agrees: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endParaRPr lang="en-US" dirty="0" smtClean="0"/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Place the </a:t>
            </a:r>
            <a:r>
              <a:rPr lang="en-US" dirty="0" smtClean="0">
                <a:solidFill>
                  <a:srgbClr val="7030A0"/>
                </a:solidFill>
              </a:rPr>
              <a:t>P.O.D</a:t>
            </a:r>
            <a:r>
              <a:rPr lang="en-US" dirty="0" smtClean="0"/>
              <a:t>. right before the verb.</a:t>
            </a:r>
            <a:endParaRPr lang="en-US" dirty="0"/>
          </a:p>
          <a:p>
            <a:pPr eaLnBrk="1" hangingPunct="1">
              <a:defRPr/>
            </a:pPr>
            <a:r>
              <a:rPr lang="en-US" sz="4400" dirty="0" smtClean="0">
                <a:solidFill>
                  <a:srgbClr val="0070C0"/>
                </a:solidFill>
              </a:rPr>
              <a:t>Roberto       lee en </a:t>
            </a:r>
            <a:r>
              <a:rPr lang="en-US" sz="4400" dirty="0" err="1" smtClean="0">
                <a:solidFill>
                  <a:srgbClr val="0070C0"/>
                </a:solidFill>
              </a:rPr>
              <a:t>voz</a:t>
            </a:r>
            <a:r>
              <a:rPr lang="en-US" sz="4400" dirty="0" smtClean="0">
                <a:solidFill>
                  <a:srgbClr val="0070C0"/>
                </a:solidFill>
              </a:rPr>
              <a:t> </a:t>
            </a:r>
            <a:r>
              <a:rPr lang="en-US" sz="4400" dirty="0" err="1" smtClean="0">
                <a:solidFill>
                  <a:srgbClr val="0070C0"/>
                </a:solidFill>
              </a:rPr>
              <a:t>alta.</a:t>
            </a:r>
            <a:endParaRPr lang="en-US" sz="4400" dirty="0">
              <a:solidFill>
                <a:srgbClr val="0070C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2819400" y="1981200"/>
            <a:ext cx="762000" cy="0"/>
          </a:xfrm>
          <a:prstGeom prst="line">
            <a:avLst/>
          </a:prstGeom>
          <a:ln w="3810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3657600" y="1295400"/>
            <a:ext cx="2286000" cy="914400"/>
          </a:xfrm>
          <a:prstGeom prst="ellipse">
            <a:avLst/>
          </a:prstGeom>
          <a:noFill/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prstClr val="white"/>
                </a:solidFill>
              </a:rPr>
              <a:t>l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5486400" y="685800"/>
            <a:ext cx="1981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Singular/Masculine</a:t>
            </a:r>
          </a:p>
        </p:txBody>
      </p:sp>
      <p:cxnSp>
        <p:nvCxnSpPr>
          <p:cNvPr id="14" name="Straight Arrow Connector 13"/>
          <p:cNvCxnSpPr>
            <a:stCxn id="12" idx="1"/>
          </p:cNvCxnSpPr>
          <p:nvPr/>
        </p:nvCxnSpPr>
        <p:spPr>
          <a:xfrm flipH="1">
            <a:off x="4953000" y="1101725"/>
            <a:ext cx="533400" cy="414338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1143000" y="4953000"/>
            <a:ext cx="1676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7030A0"/>
                </a:solidFill>
                <a:latin typeface="Verdana" pitchFamily="34" charset="0"/>
              </a:rPr>
              <a:t>Lo</a:t>
            </a: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2438400" y="4948238"/>
            <a:ext cx="1676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7030A0"/>
                </a:solidFill>
                <a:latin typeface="Verdana" pitchFamily="34" charset="0"/>
              </a:rPr>
              <a:t>La</a:t>
            </a: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3657600" y="4948238"/>
            <a:ext cx="1676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7030A0"/>
                </a:solidFill>
                <a:latin typeface="Verdana" pitchFamily="34" charset="0"/>
              </a:rPr>
              <a:t>Los</a:t>
            </a: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5257800" y="4948238"/>
            <a:ext cx="1676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7030A0"/>
                </a:solidFill>
                <a:latin typeface="Verdana" pitchFamily="34" charset="0"/>
              </a:rPr>
              <a:t>Las</a:t>
            </a: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2743200" y="6172200"/>
            <a:ext cx="1676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000" b="1" dirty="0">
                <a:solidFill>
                  <a:srgbClr val="7030A0"/>
                </a:solidFill>
                <a:latin typeface="Verdana" pitchFamily="34" charset="0"/>
              </a:rPr>
              <a:t>lo</a:t>
            </a:r>
          </a:p>
        </p:txBody>
      </p:sp>
    </p:spTree>
    <p:extLst>
      <p:ext uri="{BB962C8B-B14F-4D97-AF65-F5344CB8AC3E}">
        <p14:creationId xmlns:p14="http://schemas.microsoft.com/office/powerpoint/2010/main" val="336456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4525963"/>
          </a:xfrm>
        </p:spPr>
        <p:txBody>
          <a:bodyPr/>
          <a:lstStyle/>
          <a:p>
            <a:r>
              <a:rPr lang="en-US" dirty="0" smtClean="0"/>
              <a:t>Copy and answer with “Si” and use POD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12" t="27940" r="26487" b="26984"/>
          <a:stretch/>
        </p:blipFill>
        <p:spPr bwMode="auto">
          <a:xfrm>
            <a:off x="76200" y="1588511"/>
            <a:ext cx="8933185" cy="4736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Practica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81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84" t="27538" r="15332" b="22620"/>
          <a:stretch/>
        </p:blipFill>
        <p:spPr bwMode="auto">
          <a:xfrm>
            <a:off x="34636" y="2290793"/>
            <a:ext cx="9109364" cy="4110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Practica</a:t>
            </a:r>
            <a:r>
              <a:rPr lang="en-US" b="1" dirty="0" smtClean="0">
                <a:solidFill>
                  <a:srgbClr val="FF0000"/>
                </a:solidFill>
              </a:rPr>
              <a:t> de la </a:t>
            </a:r>
            <a:r>
              <a:rPr lang="en-US" b="1" dirty="0" err="1" smtClean="0">
                <a:solidFill>
                  <a:srgbClr val="FF0000"/>
                </a:solidFill>
              </a:rPr>
              <a:t>lectura</a:t>
            </a:r>
            <a:r>
              <a:rPr lang="en-US" b="1" dirty="0" smtClean="0">
                <a:solidFill>
                  <a:srgbClr val="FF0000"/>
                </a:solidFill>
              </a:rPr>
              <a:t> cultural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12837"/>
            <a:ext cx="8229600" cy="4525963"/>
          </a:xfrm>
        </p:spPr>
        <p:txBody>
          <a:bodyPr/>
          <a:lstStyle/>
          <a:p>
            <a:r>
              <a:rPr lang="en-US" dirty="0" smtClean="0"/>
              <a:t>Copy and choose your answer according to the cultural reading done in class.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499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990600"/>
            <a:ext cx="8229600" cy="4525963"/>
          </a:xfrm>
        </p:spPr>
        <p:txBody>
          <a:bodyPr/>
          <a:lstStyle/>
          <a:p>
            <a:r>
              <a:rPr lang="en-US" dirty="0" smtClean="0"/>
              <a:t>Copy and rewrite in the </a:t>
            </a:r>
            <a:r>
              <a:rPr lang="en-US" dirty="0" err="1" smtClean="0"/>
              <a:t>preterite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23" t="27612" r="26140" b="20040"/>
          <a:stretch/>
        </p:blipFill>
        <p:spPr bwMode="auto">
          <a:xfrm>
            <a:off x="304800" y="1557827"/>
            <a:ext cx="8686800" cy="530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Practica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51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Tarea</a:t>
            </a:r>
            <a:r>
              <a:rPr lang="en-US" b="1" dirty="0" smtClean="0">
                <a:solidFill>
                  <a:srgbClr val="FF0000"/>
                </a:solidFill>
              </a:rPr>
              <a:t> # 63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65237"/>
            <a:ext cx="8077200" cy="4525963"/>
          </a:xfrm>
        </p:spPr>
        <p:txBody>
          <a:bodyPr/>
          <a:lstStyle/>
          <a:p>
            <a:r>
              <a:rPr lang="en-US" dirty="0" smtClean="0"/>
              <a:t>EXAMEN: </a:t>
            </a:r>
            <a:r>
              <a:rPr lang="en-US" dirty="0" err="1" smtClean="0"/>
              <a:t>Capitulo</a:t>
            </a:r>
            <a:r>
              <a:rPr lang="en-US" dirty="0" smtClean="0"/>
              <a:t> 7 is TOMORROW!!</a:t>
            </a:r>
          </a:p>
          <a:p>
            <a:pPr lvl="1"/>
            <a:r>
              <a:rPr lang="en-US" dirty="0" smtClean="0"/>
              <a:t>Study</a:t>
            </a:r>
          </a:p>
          <a:p>
            <a:pPr lvl="2"/>
            <a:r>
              <a:rPr lang="en-US" dirty="0" smtClean="0"/>
              <a:t>Summer and Winter activities vocabulary (txt. P.230-237)</a:t>
            </a:r>
          </a:p>
          <a:p>
            <a:pPr lvl="2"/>
            <a:r>
              <a:rPr lang="en-US" dirty="0" err="1" smtClean="0"/>
              <a:t>Preterite</a:t>
            </a:r>
            <a:r>
              <a:rPr lang="en-US" dirty="0" smtClean="0"/>
              <a:t> –AR Verbs </a:t>
            </a:r>
            <a:r>
              <a:rPr lang="en-US" i="1" dirty="0" smtClean="0"/>
              <a:t>( including “-car”, “-gar”, “-</a:t>
            </a:r>
            <a:r>
              <a:rPr lang="en-US" i="1" dirty="0" err="1" smtClean="0"/>
              <a:t>zar</a:t>
            </a:r>
            <a:r>
              <a:rPr lang="en-US" i="1" dirty="0" smtClean="0"/>
              <a:t>”) </a:t>
            </a:r>
            <a:r>
              <a:rPr lang="en-US" dirty="0" smtClean="0"/>
              <a:t>(txt. P.238-241)</a:t>
            </a:r>
          </a:p>
          <a:p>
            <a:pPr lvl="2"/>
            <a:r>
              <a:rPr lang="en-US" dirty="0" err="1" smtClean="0"/>
              <a:t>Preterite</a:t>
            </a:r>
            <a:r>
              <a:rPr lang="en-US" dirty="0" smtClean="0"/>
              <a:t> of IR &amp; SER (txt. P. 242-243)</a:t>
            </a:r>
          </a:p>
          <a:p>
            <a:pPr lvl="2"/>
            <a:r>
              <a:rPr lang="en-US" dirty="0" smtClean="0"/>
              <a:t>Direct Object Pronouns [POD] (txt. P.244-246)</a:t>
            </a:r>
          </a:p>
          <a:p>
            <a:pPr lvl="2"/>
            <a:r>
              <a:rPr lang="en-US" dirty="0" smtClean="0"/>
              <a:t>Cultural Reading: UN DIA EN UNA PLAYA DE ESPAÑA (txt. P.250)</a:t>
            </a:r>
          </a:p>
        </p:txBody>
      </p:sp>
    </p:spTree>
    <p:extLst>
      <p:ext uri="{BB962C8B-B14F-4D97-AF65-F5344CB8AC3E}">
        <p14:creationId xmlns:p14="http://schemas.microsoft.com/office/powerpoint/2010/main" val="38145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1616</TotalTime>
  <Words>265</Words>
  <Application>Microsoft Office PowerPoint</Application>
  <PresentationFormat>On-screen Show (4:3)</PresentationFormat>
  <Paragraphs>42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1_Office Theme</vt:lpstr>
      <vt:lpstr>Me llamo ___________ clase 802 la fecha es el 26 de marzo del 2018</vt:lpstr>
      <vt:lpstr>PRONOMBRES DE OBJETO DIRECTO P.O.D.</vt:lpstr>
      <vt:lpstr>Practica</vt:lpstr>
      <vt:lpstr>Practica de la lectura cultural</vt:lpstr>
      <vt:lpstr>Practica</vt:lpstr>
      <vt:lpstr>Tarea # 63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802 la fecha es el 4 de febrero del 2016</dc:title>
  <dc:creator>Helen Zumaeta</dc:creator>
  <cp:lastModifiedBy>Helen Zumaeta</cp:lastModifiedBy>
  <cp:revision>21</cp:revision>
  <dcterms:created xsi:type="dcterms:W3CDTF">2016-02-03T22:14:01Z</dcterms:created>
  <dcterms:modified xsi:type="dcterms:W3CDTF">2018-03-26T16:59:12Z</dcterms:modified>
</cp:coreProperties>
</file>